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7" r:id="rId4"/>
    <p:sldId id="259" r:id="rId5"/>
    <p:sldId id="272" r:id="rId6"/>
    <p:sldId id="260" r:id="rId7"/>
    <p:sldId id="261" r:id="rId8"/>
    <p:sldId id="273" r:id="rId9"/>
    <p:sldId id="262" r:id="rId10"/>
    <p:sldId id="263" r:id="rId11"/>
    <p:sldId id="264" r:id="rId12"/>
    <p:sldId id="265" r:id="rId13"/>
    <p:sldId id="266" r:id="rId14"/>
    <p:sldId id="268" r:id="rId15"/>
    <p:sldId id="271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schemeClr val="tx1"/>
    </p:penClr>
  </p:showPr>
  <p:clrMru>
    <a:srgbClr val="CCECFF"/>
    <a:srgbClr val="FFCCFF"/>
    <a:srgbClr val="FF3300"/>
    <a:srgbClr val="FF6699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5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5.bin"/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8.bin"/><Relationship Id="rId2" Type="http://schemas.microsoft.com/office/2006/relationships/legacyDiagramText" Target="legacyDiagramText17.bin"/><Relationship Id="rId1" Type="http://schemas.microsoft.com/office/2006/relationships/legacyDiagramText" Target="legacyDiagramText16.bin"/><Relationship Id="rId4" Type="http://schemas.microsoft.com/office/2006/relationships/legacyDiagramText" Target="legacyDiagramText19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2.bin"/><Relationship Id="rId2" Type="http://schemas.microsoft.com/office/2006/relationships/legacyDiagramText" Target="legacyDiagramText21.bin"/><Relationship Id="rId1" Type="http://schemas.microsoft.com/office/2006/relationships/legacyDiagramText" Target="legacyDiagramText20.bin"/><Relationship Id="rId6" Type="http://schemas.microsoft.com/office/2006/relationships/legacyDiagramText" Target="legacyDiagramText25.bin"/><Relationship Id="rId5" Type="http://schemas.microsoft.com/office/2006/relationships/legacyDiagramText" Target="legacyDiagramText24.bin"/><Relationship Id="rId4" Type="http://schemas.microsoft.com/office/2006/relationships/legacyDiagramText" Target="legacyDiagramText23.bin"/></Relationships>
</file>

<file path=ppt/drawings/_rels/vmlDrawing5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33.bin"/><Relationship Id="rId3" Type="http://schemas.microsoft.com/office/2006/relationships/legacyDiagramText" Target="legacyDiagramText28.bin"/><Relationship Id="rId7" Type="http://schemas.microsoft.com/office/2006/relationships/legacyDiagramText" Target="legacyDiagramText32.bin"/><Relationship Id="rId2" Type="http://schemas.microsoft.com/office/2006/relationships/legacyDiagramText" Target="legacyDiagramText27.bin"/><Relationship Id="rId1" Type="http://schemas.microsoft.com/office/2006/relationships/legacyDiagramText" Target="legacyDiagramText26.bin"/><Relationship Id="rId6" Type="http://schemas.microsoft.com/office/2006/relationships/legacyDiagramText" Target="legacyDiagramText31.bin"/><Relationship Id="rId5" Type="http://schemas.microsoft.com/office/2006/relationships/legacyDiagramText" Target="legacyDiagramText30.bin"/><Relationship Id="rId4" Type="http://schemas.microsoft.com/office/2006/relationships/legacyDiagramText" Target="legacyDiagramText29.bin"/></Relationships>
</file>

<file path=ppt/drawings/_rels/vmlDrawing6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41.bin"/><Relationship Id="rId3" Type="http://schemas.microsoft.com/office/2006/relationships/legacyDiagramText" Target="legacyDiagramText36.bin"/><Relationship Id="rId7" Type="http://schemas.microsoft.com/office/2006/relationships/legacyDiagramText" Target="legacyDiagramText40.bin"/><Relationship Id="rId2" Type="http://schemas.microsoft.com/office/2006/relationships/legacyDiagramText" Target="legacyDiagramText35.bin"/><Relationship Id="rId1" Type="http://schemas.microsoft.com/office/2006/relationships/legacyDiagramText" Target="legacyDiagramText34.bin"/><Relationship Id="rId6" Type="http://schemas.microsoft.com/office/2006/relationships/legacyDiagramText" Target="legacyDiagramText39.bin"/><Relationship Id="rId5" Type="http://schemas.microsoft.com/office/2006/relationships/legacyDiagramText" Target="legacyDiagramText38.bin"/><Relationship Id="rId4" Type="http://schemas.microsoft.com/office/2006/relationships/legacyDiagramText" Target="legacyDiagramText37.bin"/><Relationship Id="rId9" Type="http://schemas.microsoft.com/office/2006/relationships/legacyDiagramText" Target="legacyDiagramText42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943147ED-4312-4B38-A59D-C3F97B595EE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16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1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1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85C0700-2394-4F84-B516-2ADD765590E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9106F-E6EA-41AD-B5F5-FC2EF976FD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87013-C707-417C-8891-4C40A7A4BA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74439-1C4B-4CF4-B5C0-C04A37B700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9A318B-0547-4678-82CB-49CA801CBE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4D6271-95E5-44C8-A9D6-293DDE2CAB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DC6ACD-0369-4C81-93CA-FA096EF68F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6F11A8-4997-46F4-8EA1-2D6497342F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22595-20FB-4AD5-9362-ECA5A5ACD3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86B66-0B6A-4A92-BF35-371CD0481E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6DB58-8875-4460-A604-68A0C046B7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3512-21D6-4F8D-BDB0-F2837FF067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74874-3F6F-4BD7-B225-BFC41C4774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4597E-F896-4DDC-A05E-CA0D886FBA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114D6-2592-42AC-86B3-0F51C86E90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70740-8433-4C64-AD00-D1F1E482EF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986D6D77-F408-4EB3-92FC-A336D861694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9" name="Picture 7" descr="Blut"/>
          <p:cNvPicPr>
            <a:picLocks noChangeAspect="1" noChangeArrowheads="1"/>
          </p:cNvPicPr>
          <p:nvPr/>
        </p:nvPicPr>
        <p:blipFill>
          <a:blip r:embed="rId2"/>
          <a:srcRect t="14871"/>
          <a:stretch>
            <a:fillRect/>
          </a:stretch>
        </p:blipFill>
        <p:spPr bwMode="auto">
          <a:xfrm>
            <a:off x="684213" y="476250"/>
            <a:ext cx="8208962" cy="5761038"/>
          </a:xfrm>
          <a:prstGeom prst="rect">
            <a:avLst/>
          </a:prstGeom>
          <a:noFill/>
        </p:spPr>
      </p:pic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95963" y="620713"/>
            <a:ext cx="3600450" cy="1684337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Кровь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56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hlinkClick r:id="rId2" action="ppaction://hlinksldjump"/>
              </a:rPr>
              <a:t>Строение и виды </a:t>
            </a:r>
            <a:r>
              <a:rPr lang="ru-RU"/>
              <a:t>гемоглобина</a:t>
            </a:r>
          </a:p>
        </p:txBody>
      </p:sp>
      <p:graphicFrame>
        <p:nvGraphicFramePr>
          <p:cNvPr id="219198" name="Group 62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632960"/>
        </p:xfrm>
        <a:graphic>
          <a:graphicData uri="http://schemas.openxmlformats.org/drawingml/2006/table">
            <a:tbl>
              <a:tblPr/>
              <a:tblGrid>
                <a:gridCol w="2733675"/>
                <a:gridCol w="5038725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Глобин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Белковая часть гемоглобина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Гем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Небелковая часть гемоглобина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Оксигемоглобин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Непрочное соединение гемоглобина с кислородом, образуется в органах дыхания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Миоглобин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Дыхательный пигмент, идентичный гемоглобину, содержится в мышцах, обеспечивает снабжение работающих мышц кислородом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185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1628775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9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hlinkClick r:id="rId3" action="ppaction://hlinksldjump"/>
              </a:rPr>
              <a:t>Лейкоциты</a:t>
            </a:r>
            <a:endParaRPr lang="ru-RU"/>
          </a:p>
        </p:txBody>
      </p:sp>
      <p:graphicFrame>
        <p:nvGraphicFramePr>
          <p:cNvPr id="221191" name="Organization Chart 7"/>
          <p:cNvGraphicFramePr>
            <a:graphicFrameLocks/>
          </p:cNvGraphicFramePr>
          <p:nvPr>
            <p:ph type="dgm" idx="1"/>
          </p:nvPr>
        </p:nvGraphicFramePr>
        <p:xfrm>
          <a:off x="900113" y="2293938"/>
          <a:ext cx="7277100" cy="3724275"/>
        </p:xfrm>
        <a:graphic>
          <a:graphicData uri="http://schemas.openxmlformats.org/drawingml/2006/compatibility">
            <com:legacyDrawing xmlns:com="http://schemas.openxmlformats.org/drawingml/2006/compatibility" spid="_x0000_s221191"/>
          </a:graphicData>
        </a:graphic>
      </p:graphicFrame>
      <p:sp>
        <p:nvSpPr>
          <p:cNvPr id="221215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1125538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  <p:bldDgm spid="2211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hlinkClick r:id="rId2" action="ppaction://hlinksldjump"/>
              </a:rPr>
              <a:t>Зернистые</a:t>
            </a:r>
            <a:r>
              <a:rPr lang="ru-RU"/>
              <a:t> лейкоциты.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Имеют гранулы в цитоплазме, напоминающие зерна.</a:t>
            </a:r>
          </a:p>
          <a:p>
            <a:r>
              <a:rPr lang="ru-RU" i="1"/>
              <a:t>Функции</a:t>
            </a:r>
            <a:r>
              <a:rPr lang="ru-RU"/>
              <a:t>:</a:t>
            </a:r>
          </a:p>
          <a:p>
            <a:pPr>
              <a:buFontTx/>
              <a:buNone/>
            </a:pPr>
            <a:r>
              <a:rPr lang="ru-RU"/>
              <a:t>-  фагоцитоз;</a:t>
            </a:r>
          </a:p>
          <a:p>
            <a:pPr>
              <a:buFontTx/>
              <a:buChar char="-"/>
            </a:pPr>
            <a:r>
              <a:rPr lang="ru-RU"/>
              <a:t>нейтрализация ядов бактерий;</a:t>
            </a:r>
          </a:p>
          <a:p>
            <a:pPr>
              <a:buFontTx/>
              <a:buChar char="-"/>
            </a:pPr>
            <a:r>
              <a:rPr lang="ru-RU"/>
              <a:t>выработка биологически активных веществ.</a:t>
            </a:r>
          </a:p>
        </p:txBody>
      </p:sp>
      <p:sp>
        <p:nvSpPr>
          <p:cNvPr id="22323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51725" y="5661025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4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hlinkClick r:id="rId2" action="ppaction://hlinksldjump"/>
              </a:rPr>
              <a:t>Незернистые</a:t>
            </a:r>
            <a:r>
              <a:rPr lang="ru-RU"/>
              <a:t> лейкоциты.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Не имеют гранул в цитоплазме.</a:t>
            </a:r>
          </a:p>
          <a:p>
            <a:r>
              <a:rPr lang="ru-RU" i="1"/>
              <a:t>Функции</a:t>
            </a:r>
            <a:r>
              <a:rPr lang="ru-RU"/>
              <a:t>:</a:t>
            </a:r>
          </a:p>
          <a:p>
            <a:pPr>
              <a:buFontTx/>
              <a:buChar char="-"/>
            </a:pPr>
            <a:r>
              <a:rPr lang="ru-RU"/>
              <a:t>образование антител;</a:t>
            </a:r>
          </a:p>
          <a:p>
            <a:pPr>
              <a:buFontTx/>
              <a:buChar char="-"/>
            </a:pPr>
            <a:r>
              <a:rPr lang="ru-RU"/>
              <a:t>фагоцитоз.</a:t>
            </a:r>
          </a:p>
        </p:txBody>
      </p:sp>
      <p:sp>
        <p:nvSpPr>
          <p:cNvPr id="2242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516563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hlinkClick r:id="rId2" action="ppaction://hlinksldjump"/>
              </a:rPr>
              <a:t>Фибрин и фибриноген</a:t>
            </a:r>
            <a:endParaRPr lang="ru-RU"/>
          </a:p>
        </p:txBody>
      </p:sp>
      <p:sp>
        <p:nvSpPr>
          <p:cNvPr id="233491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08413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   Белок, образующийся из фибриногена при свёртывании крови, составляющий основу тромба, закупоривающего сосуды при повреждениях.</a:t>
            </a:r>
          </a:p>
        </p:txBody>
      </p:sp>
      <p:sp>
        <p:nvSpPr>
          <p:cNvPr id="233492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981200"/>
            <a:ext cx="3808412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         Растворённый белок плазмы крови, способный превращаться в нерастворимый белок фибрин.</a:t>
            </a:r>
          </a:p>
        </p:txBody>
      </p:sp>
      <p:sp>
        <p:nvSpPr>
          <p:cNvPr id="233493" name="Line 21"/>
          <p:cNvSpPr>
            <a:spLocks noChangeShapeType="1"/>
          </p:cNvSpPr>
          <p:nvPr/>
        </p:nvSpPr>
        <p:spPr bwMode="auto">
          <a:xfrm>
            <a:off x="2771775" y="1557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495" name="Line 23"/>
          <p:cNvSpPr>
            <a:spLocks noChangeShapeType="1"/>
          </p:cNvSpPr>
          <p:nvPr/>
        </p:nvSpPr>
        <p:spPr bwMode="auto">
          <a:xfrm>
            <a:off x="6877050" y="1557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49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380288" y="5589588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Иммунитет</a:t>
            </a:r>
          </a:p>
        </p:txBody>
      </p:sp>
      <p:graphicFrame>
        <p:nvGraphicFramePr>
          <p:cNvPr id="249863" name="Organization Chart 7"/>
          <p:cNvGraphicFramePr>
            <a:graphicFrameLocks/>
          </p:cNvGraphicFramePr>
          <p:nvPr>
            <p:ph type="dgm" idx="1"/>
          </p:nvPr>
        </p:nvGraphicFramePr>
        <p:xfrm>
          <a:off x="966788" y="2009775"/>
          <a:ext cx="7277100" cy="3725863"/>
        </p:xfrm>
        <a:graphic>
          <a:graphicData uri="http://schemas.openxmlformats.org/drawingml/2006/compatibility">
            <com:legacyDrawing xmlns:com="http://schemas.openxmlformats.org/drawingml/2006/compatibility" spid="_x0000_s249863"/>
          </a:graphicData>
        </a:graphic>
      </p:graphicFrame>
      <p:sp>
        <p:nvSpPr>
          <p:cNvPr id="249887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Dgm spid="2498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Группа крови -</a:t>
            </a:r>
            <a:r>
              <a:rPr lang="en-US" sz="4000"/>
              <a:t/>
            </a:r>
            <a:br>
              <a:rPr lang="en-US" sz="4000"/>
            </a:br>
            <a:r>
              <a:rPr lang="ru-RU" sz="2400"/>
              <a:t>индивидуальная иммунологическая характеристика крови, различающаяся у особей одного вида наличием или отсутствием определённых антигенов (агглютиногены) в эритроцитах и антител (агглютинины) в плазме крови.</a:t>
            </a:r>
          </a:p>
        </p:txBody>
      </p:sp>
      <p:graphicFrame>
        <p:nvGraphicFramePr>
          <p:cNvPr id="243876" name="Group 164"/>
          <p:cNvGraphicFramePr>
            <a:graphicFrameLocks noGrp="1"/>
          </p:cNvGraphicFramePr>
          <p:nvPr>
            <p:ph type="tbl" idx="1"/>
          </p:nvPr>
        </p:nvGraphicFramePr>
        <p:xfrm>
          <a:off x="755650" y="3141663"/>
          <a:ext cx="7702550" cy="3340736"/>
        </p:xfrm>
        <a:graphic>
          <a:graphicData uri="http://schemas.openxmlformats.org/drawingml/2006/table">
            <a:tbl>
              <a:tblPr/>
              <a:tblGrid>
                <a:gridCol w="2566988"/>
                <a:gridCol w="2568575"/>
                <a:gridCol w="2566987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Группа крови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Агглютинины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Агглютиноген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IV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865" name="AutoShape 1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92150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4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    Переливание крови</a:t>
            </a:r>
            <a:br>
              <a:rPr lang="ru-RU" sz="4000"/>
            </a:br>
            <a:r>
              <a:rPr lang="ru-RU" sz="3600">
                <a:solidFill>
                  <a:srgbClr val="FF3300"/>
                </a:solidFill>
              </a:rPr>
              <a:t>Донор</a:t>
            </a:r>
            <a:r>
              <a:rPr lang="ru-RU" sz="3600"/>
              <a:t>-                        </a:t>
            </a:r>
            <a:r>
              <a:rPr lang="ru-RU" sz="3600">
                <a:solidFill>
                  <a:schemeClr val="accent2"/>
                </a:solidFill>
              </a:rPr>
              <a:t>Реципиент</a:t>
            </a:r>
            <a:r>
              <a:rPr lang="ru-RU" sz="3600"/>
              <a:t>-</a:t>
            </a:r>
            <a:r>
              <a:rPr lang="ru-RU" sz="4000"/>
              <a:t/>
            </a:r>
            <a:br>
              <a:rPr lang="ru-RU" sz="4000"/>
            </a:br>
            <a:r>
              <a:rPr lang="ru-RU" sz="2400"/>
              <a:t>человек, дающий кровь                  человек, получивший</a:t>
            </a:r>
            <a:br>
              <a:rPr lang="ru-RU" sz="2400"/>
            </a:br>
            <a:r>
              <a:rPr lang="ru-RU" sz="2400"/>
              <a:t>для переливания                              кровь для переливания</a:t>
            </a:r>
            <a:endParaRPr lang="ru-RU" sz="400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                                 </a:t>
            </a:r>
            <a:r>
              <a:rPr lang="en-US">
                <a:solidFill>
                  <a:srgbClr val="FF3300"/>
                </a:solidFill>
              </a:rPr>
              <a:t>I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                                  </a:t>
            </a:r>
            <a:r>
              <a:rPr lang="en-US">
                <a:solidFill>
                  <a:srgbClr val="FF3300"/>
                </a:solidFill>
              </a:rPr>
              <a:t>I</a:t>
            </a:r>
          </a:p>
          <a:p>
            <a:pPr>
              <a:buFontTx/>
              <a:buNone/>
            </a:pPr>
            <a:r>
              <a:rPr lang="en-US"/>
              <a:t>                </a:t>
            </a:r>
            <a:r>
              <a:rPr lang="en-US">
                <a:solidFill>
                  <a:srgbClr val="FF3300"/>
                </a:solidFill>
              </a:rPr>
              <a:t>II        II               III         III</a:t>
            </a:r>
          </a:p>
          <a:p>
            <a:pPr>
              <a:buFontTx/>
              <a:buNone/>
            </a:pPr>
            <a:r>
              <a:rPr lang="en-US">
                <a:solidFill>
                  <a:srgbClr val="FF3300"/>
                </a:solidFill>
              </a:rPr>
              <a:t>                                    IV</a:t>
            </a:r>
          </a:p>
          <a:p>
            <a:pPr>
              <a:buFontTx/>
              <a:buNone/>
            </a:pPr>
            <a:endParaRPr lang="en-US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rgbClr val="FF3300"/>
                </a:solidFill>
              </a:rPr>
              <a:t>                                    IV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248862" name="AutoShape 30"/>
          <p:cNvSpPr>
            <a:spLocks noChangeArrowheads="1"/>
          </p:cNvSpPr>
          <p:nvPr/>
        </p:nvSpPr>
        <p:spPr bwMode="auto">
          <a:xfrm rot="5058257">
            <a:off x="2913856" y="3215482"/>
            <a:ext cx="219075" cy="935038"/>
          </a:xfrm>
          <a:prstGeom prst="curvedRightArrow">
            <a:avLst>
              <a:gd name="adj1" fmla="val 85362"/>
              <a:gd name="adj2" fmla="val 170725"/>
              <a:gd name="adj3" fmla="val 33333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63" name="AutoShape 31"/>
          <p:cNvSpPr>
            <a:spLocks noChangeArrowheads="1"/>
          </p:cNvSpPr>
          <p:nvPr/>
        </p:nvSpPr>
        <p:spPr bwMode="auto">
          <a:xfrm>
            <a:off x="5724525" y="4365625"/>
            <a:ext cx="1008063" cy="215900"/>
          </a:xfrm>
          <a:prstGeom prst="curvedUpArrow">
            <a:avLst>
              <a:gd name="adj1" fmla="val 93382"/>
              <a:gd name="adj2" fmla="val 186765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65" name="AutoShape 33"/>
          <p:cNvSpPr>
            <a:spLocks noChangeArrowheads="1"/>
          </p:cNvSpPr>
          <p:nvPr/>
        </p:nvSpPr>
        <p:spPr bwMode="auto">
          <a:xfrm rot="16200000">
            <a:off x="3779044" y="5085556"/>
            <a:ext cx="504825" cy="360363"/>
          </a:xfrm>
          <a:prstGeom prst="curvedDownArrow">
            <a:avLst>
              <a:gd name="adj1" fmla="val 28018"/>
              <a:gd name="adj2" fmla="val 56035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66" name="AutoShape 34"/>
          <p:cNvSpPr>
            <a:spLocks noChangeArrowheads="1"/>
          </p:cNvSpPr>
          <p:nvPr/>
        </p:nvSpPr>
        <p:spPr bwMode="auto">
          <a:xfrm>
            <a:off x="4932363" y="5013325"/>
            <a:ext cx="360362" cy="504825"/>
          </a:xfrm>
          <a:prstGeom prst="curvedLeftArrow">
            <a:avLst>
              <a:gd name="adj1" fmla="val 28018"/>
              <a:gd name="adj2" fmla="val 56035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67" name="AutoShape 35"/>
          <p:cNvSpPr>
            <a:spLocks noChangeArrowheads="1"/>
          </p:cNvSpPr>
          <p:nvPr/>
        </p:nvSpPr>
        <p:spPr bwMode="auto">
          <a:xfrm rot="16200000">
            <a:off x="3779044" y="2564606"/>
            <a:ext cx="504825" cy="360363"/>
          </a:xfrm>
          <a:prstGeom prst="curvedDownArrow">
            <a:avLst>
              <a:gd name="adj1" fmla="val 28018"/>
              <a:gd name="adj2" fmla="val 56035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68" name="AutoShape 36"/>
          <p:cNvSpPr>
            <a:spLocks noChangeArrowheads="1"/>
          </p:cNvSpPr>
          <p:nvPr/>
        </p:nvSpPr>
        <p:spPr bwMode="auto">
          <a:xfrm>
            <a:off x="4932363" y="2492375"/>
            <a:ext cx="360362" cy="504825"/>
          </a:xfrm>
          <a:prstGeom prst="curvedLeftArrow">
            <a:avLst>
              <a:gd name="adj1" fmla="val 28018"/>
              <a:gd name="adj2" fmla="val 56035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69" name="AutoShape 37"/>
          <p:cNvSpPr>
            <a:spLocks noChangeArrowheads="1"/>
          </p:cNvSpPr>
          <p:nvPr/>
        </p:nvSpPr>
        <p:spPr bwMode="auto">
          <a:xfrm>
            <a:off x="2627313" y="4365625"/>
            <a:ext cx="865187" cy="215900"/>
          </a:xfrm>
          <a:prstGeom prst="curvedUpArrow">
            <a:avLst>
              <a:gd name="adj1" fmla="val 80147"/>
              <a:gd name="adj2" fmla="val 160294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70" name="AutoShape 38"/>
          <p:cNvSpPr>
            <a:spLocks noChangeArrowheads="1"/>
          </p:cNvSpPr>
          <p:nvPr/>
        </p:nvSpPr>
        <p:spPr bwMode="auto">
          <a:xfrm rot="5058257">
            <a:off x="6015038" y="3209925"/>
            <a:ext cx="217488" cy="941387"/>
          </a:xfrm>
          <a:prstGeom prst="curvedRightArrow">
            <a:avLst>
              <a:gd name="adj1" fmla="val 86569"/>
              <a:gd name="adj2" fmla="val 173138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72" name="AutoShape 40"/>
          <p:cNvSpPr>
            <a:spLocks noChangeArrowheads="1"/>
          </p:cNvSpPr>
          <p:nvPr/>
        </p:nvSpPr>
        <p:spPr bwMode="auto">
          <a:xfrm rot="-2009855">
            <a:off x="3729038" y="3567113"/>
            <a:ext cx="719137" cy="219075"/>
          </a:xfrm>
          <a:prstGeom prst="leftArrow">
            <a:avLst>
              <a:gd name="adj1" fmla="val 50000"/>
              <a:gd name="adj2" fmla="val 82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73" name="AutoShape 41"/>
          <p:cNvSpPr>
            <a:spLocks noChangeArrowheads="1"/>
          </p:cNvSpPr>
          <p:nvPr/>
        </p:nvSpPr>
        <p:spPr bwMode="auto">
          <a:xfrm rot="16200000">
            <a:off x="4212432" y="3896519"/>
            <a:ext cx="719137" cy="288925"/>
          </a:xfrm>
          <a:prstGeom prst="leftArrow">
            <a:avLst>
              <a:gd name="adj1" fmla="val 50000"/>
              <a:gd name="adj2" fmla="val 62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74" name="AutoShape 42"/>
          <p:cNvSpPr>
            <a:spLocks noChangeArrowheads="1"/>
          </p:cNvSpPr>
          <p:nvPr/>
        </p:nvSpPr>
        <p:spPr bwMode="auto">
          <a:xfrm rot="12895473">
            <a:off x="3749675" y="4305300"/>
            <a:ext cx="719138" cy="215900"/>
          </a:xfrm>
          <a:prstGeom prst="leftArrow">
            <a:avLst>
              <a:gd name="adj1" fmla="val 50000"/>
              <a:gd name="adj2" fmla="val 8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75" name="AutoShape 43"/>
          <p:cNvSpPr>
            <a:spLocks noChangeArrowheads="1"/>
          </p:cNvSpPr>
          <p:nvPr/>
        </p:nvSpPr>
        <p:spPr bwMode="auto">
          <a:xfrm rot="12964125">
            <a:off x="4716463" y="3565525"/>
            <a:ext cx="719137" cy="222250"/>
          </a:xfrm>
          <a:prstGeom prst="leftArrow">
            <a:avLst>
              <a:gd name="adj1" fmla="val 50000"/>
              <a:gd name="adj2" fmla="val 80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76" name="AutoShape 44"/>
          <p:cNvSpPr>
            <a:spLocks noChangeArrowheads="1"/>
          </p:cNvSpPr>
          <p:nvPr/>
        </p:nvSpPr>
        <p:spPr bwMode="auto">
          <a:xfrm rot="-2009855">
            <a:off x="4745038" y="4302125"/>
            <a:ext cx="719137" cy="211138"/>
          </a:xfrm>
          <a:prstGeom prst="leftArrow">
            <a:avLst>
              <a:gd name="adj1" fmla="val 50000"/>
              <a:gd name="adj2" fmla="val 851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8878" name="AutoShape 4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948488" y="5661025"/>
            <a:ext cx="431800" cy="288925"/>
          </a:xfrm>
          <a:prstGeom prst="actionButtonHome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22" name="Picture 6" descr="кровь и кровеносные сосуды8"/>
          <p:cNvPicPr>
            <a:picLocks noChangeAspect="1" noChangeArrowheads="1"/>
          </p:cNvPicPr>
          <p:nvPr/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 bwMode="auto">
          <a:xfrm>
            <a:off x="827088" y="935038"/>
            <a:ext cx="7561262" cy="5086350"/>
          </a:xfrm>
          <a:prstGeom prst="rect">
            <a:avLst/>
          </a:prstGeom>
          <a:noFill/>
        </p:spPr>
      </p:pic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>
                <a:solidFill>
                  <a:srgbClr val="FF3300"/>
                </a:solidFill>
              </a:rPr>
              <a:t>Что такое кровь?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        Жидкость, циркулирующая в кровеносной системе животных и человека. Она приходит в соприкосновение со всеми тканями организма, обеспечивая возможность обмена веществ в организме. Кровь составляет 1/14 - 1/13 веса человека(около 5 л у взрослого человека).</a:t>
            </a:r>
          </a:p>
          <a:p>
            <a:pPr>
              <a:buFontTx/>
              <a:buNone/>
            </a:pPr>
            <a:r>
              <a:rPr lang="ru-RU" sz="2800"/>
              <a:t>        </a:t>
            </a:r>
          </a:p>
        </p:txBody>
      </p:sp>
      <p:sp>
        <p:nvSpPr>
          <p:cNvPr id="18842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661025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Функции крови</a:t>
            </a:r>
          </a:p>
        </p:txBody>
      </p:sp>
      <p:graphicFrame>
        <p:nvGraphicFramePr>
          <p:cNvPr id="230406" name="Organization Chart 6"/>
          <p:cNvGraphicFramePr>
            <a:graphicFrameLocks/>
          </p:cNvGraphicFramePr>
          <p:nvPr>
            <p:ph type="dgm" idx="1"/>
          </p:nvPr>
        </p:nvGraphicFramePr>
        <p:xfrm>
          <a:off x="900113" y="2293938"/>
          <a:ext cx="7277100" cy="3724275"/>
        </p:xfrm>
        <a:graphic>
          <a:graphicData uri="http://schemas.openxmlformats.org/drawingml/2006/compatibility">
            <com:legacyDrawing xmlns:com="http://schemas.openxmlformats.org/drawingml/2006/compatibility" spid="_x0000_s230406"/>
          </a:graphicData>
        </a:graphic>
      </p:graphicFrame>
      <p:sp>
        <p:nvSpPr>
          <p:cNvPr id="230420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308850" y="5661025"/>
            <a:ext cx="504825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Dgm spid="2304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 action="ppaction://hlinksldjump"/>
              </a:rPr>
              <a:t>Состав крови.</a:t>
            </a:r>
            <a:endParaRPr lang="ru-RU" dirty="0"/>
          </a:p>
        </p:txBody>
      </p:sp>
      <p:graphicFrame>
        <p:nvGraphicFramePr>
          <p:cNvPr id="190490" name="Organization Chart 26"/>
          <p:cNvGraphicFramePr>
            <a:graphicFrameLocks/>
          </p:cNvGraphicFramePr>
          <p:nvPr>
            <p:ph type="dgm" idx="1"/>
          </p:nvPr>
        </p:nvGraphicFramePr>
        <p:xfrm>
          <a:off x="684213" y="1557338"/>
          <a:ext cx="7704137" cy="4129087"/>
        </p:xfrm>
        <a:graphic>
          <a:graphicData uri="http://schemas.openxmlformats.org/drawingml/2006/compatibility">
            <com:legacyDrawing xmlns:com="http://schemas.openxmlformats.org/drawingml/2006/compatibility" spid="_x0000_s190490"/>
          </a:graphicData>
        </a:graphic>
      </p:graphicFrame>
      <p:sp>
        <p:nvSpPr>
          <p:cNvPr id="190552" name="AutoShape 8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9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0" grpId="0"/>
      <p:bldDgm spid="1904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08" name="Picture 4" descr="Bb1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981075"/>
            <a:ext cx="7056438" cy="4752975"/>
          </a:xfrm>
          <a:prstGeom prst="rect">
            <a:avLst/>
          </a:prstGeom>
          <a:noFill/>
        </p:spPr>
      </p:pic>
      <p:sp>
        <p:nvSpPr>
          <p:cNvPr id="25190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451725" y="5949950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191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732588" y="5949950"/>
            <a:ext cx="503237" cy="215900"/>
          </a:xfrm>
          <a:prstGeom prst="actionButtonBackPrevious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hlinkClick r:id="rId3" action="ppaction://hlinksldjump"/>
              </a:rPr>
              <a:t>Плазма</a:t>
            </a:r>
            <a:r>
              <a:rPr lang="ru-RU"/>
              <a:t> крови - это</a:t>
            </a:r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309938" cy="38274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2800"/>
              <a:t>                  бесцветная прозрачная жидкая часть крови, состоящая из воды и сухого остатка.</a:t>
            </a:r>
          </a:p>
        </p:txBody>
      </p:sp>
      <p:graphicFrame>
        <p:nvGraphicFramePr>
          <p:cNvPr id="194568" name="Organization Chart 8"/>
          <p:cNvGraphicFramePr>
            <a:graphicFrameLocks/>
          </p:cNvGraphicFramePr>
          <p:nvPr>
            <p:ph sz="half" idx="2"/>
          </p:nvPr>
        </p:nvGraphicFramePr>
        <p:xfrm>
          <a:off x="4300538" y="2195513"/>
          <a:ext cx="3941762" cy="3581400"/>
        </p:xfrm>
        <a:graphic>
          <a:graphicData uri="http://schemas.openxmlformats.org/drawingml/2006/compatibility">
            <com:legacyDrawing xmlns:com="http://schemas.openxmlformats.org/drawingml/2006/compatibility" spid="_x0000_s194568"/>
          </a:graphicData>
        </a:graphic>
      </p:graphicFrame>
      <p:sp>
        <p:nvSpPr>
          <p:cNvPr id="194578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6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/>
      <p:bldDgm spid="1945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>
                <a:hlinkClick r:id="rId2" action="ppaction://hlinksldjump"/>
              </a:rPr>
              <a:t>Виды клеток</a:t>
            </a:r>
            <a:endParaRPr lang="ru-RU" i="1"/>
          </a:p>
        </p:txBody>
      </p:sp>
      <p:graphicFrame>
        <p:nvGraphicFramePr>
          <p:cNvPr id="198787" name="Group 131"/>
          <p:cNvGraphicFramePr>
            <a:graphicFrameLocks noGrp="1"/>
          </p:cNvGraphicFramePr>
          <p:nvPr>
            <p:ph type="tbl" idx="1"/>
          </p:nvPr>
        </p:nvGraphicFramePr>
        <p:xfrm>
          <a:off x="900113" y="1628775"/>
          <a:ext cx="7772400" cy="4588510"/>
        </p:xfrm>
        <a:graphic>
          <a:graphicData uri="http://schemas.openxmlformats.org/drawingml/2006/table">
            <a:tbl>
              <a:tblPr/>
              <a:tblGrid>
                <a:gridCol w="1871662"/>
                <a:gridCol w="2232025"/>
                <a:gridCol w="1296988"/>
                <a:gridCol w="2371725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Эритроциты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Красные кровяные клетки.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Лишены ядра.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Содержат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гемоглобин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 участвуют в переносе кислорода и углекислого газа.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Лейкоциты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Белые клетки крови.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Имеют ядро.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Выполняют защитные функции.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Тромбоциты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Бесцветные форменные клеточные элементы крови.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Лишены ядра.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Выполняют разные функции: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защитная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регуляторная;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свертывание крови.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8777" name="AutoShape 1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1052513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2" name="Picture 4" descr="Bb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565400"/>
            <a:ext cx="3405187" cy="3621088"/>
          </a:xfrm>
          <a:prstGeom prst="rect">
            <a:avLst/>
          </a:prstGeom>
          <a:noFill/>
        </p:spPr>
      </p:pic>
      <p:pic>
        <p:nvPicPr>
          <p:cNvPr id="252933" name="Picture 5" descr="Bb2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692150"/>
            <a:ext cx="3763963" cy="3763963"/>
          </a:xfrm>
          <a:prstGeom prst="rect">
            <a:avLst/>
          </a:prstGeom>
          <a:noFill/>
        </p:spPr>
      </p:pic>
      <p:sp>
        <p:nvSpPr>
          <p:cNvPr id="25293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35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971550" y="5589588"/>
            <a:ext cx="431800" cy="215900"/>
          </a:xfrm>
          <a:prstGeom prst="actionButtonBackPrevious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Гемоглобин</a:t>
            </a:r>
          </a:p>
        </p:txBody>
      </p:sp>
      <p:graphicFrame>
        <p:nvGraphicFramePr>
          <p:cNvPr id="203787" name="Organization Chart 11"/>
          <p:cNvGraphicFramePr>
            <a:graphicFrameLocks/>
          </p:cNvGraphicFramePr>
          <p:nvPr>
            <p:ph sz="quarter" idx="1"/>
          </p:nvPr>
        </p:nvGraphicFramePr>
        <p:xfrm>
          <a:off x="685800" y="1981200"/>
          <a:ext cx="3808413" cy="1979613"/>
        </p:xfrm>
        <a:graphic>
          <a:graphicData uri="http://schemas.openxmlformats.org/drawingml/2006/compatibility">
            <com:legacyDrawing xmlns:com="http://schemas.openxmlformats.org/drawingml/2006/compatibility" spid="_x0000_s203787"/>
          </a:graphicData>
        </a:graphic>
      </p:graphicFrame>
      <p:sp>
        <p:nvSpPr>
          <p:cNvPr id="203785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5076825" y="2132013"/>
            <a:ext cx="3024188" cy="1811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Дыхательный пигмент красного цвета.</a:t>
            </a:r>
          </a:p>
          <a:p>
            <a:pPr>
              <a:lnSpc>
                <a:spcPct val="90000"/>
              </a:lnSpc>
            </a:pPr>
            <a:r>
              <a:rPr lang="ru-RU" sz="2000"/>
              <a:t>Участвует в переносе кислорода.</a:t>
            </a:r>
          </a:p>
          <a:p>
            <a:pPr>
              <a:lnSpc>
                <a:spcPct val="90000"/>
              </a:lnSpc>
            </a:pPr>
            <a:endParaRPr lang="ru-RU" sz="2000"/>
          </a:p>
        </p:txBody>
      </p:sp>
      <p:graphicFrame>
        <p:nvGraphicFramePr>
          <p:cNvPr id="203795" name="Organization Chart 19"/>
          <p:cNvGraphicFramePr>
            <a:graphicFrameLocks/>
          </p:cNvGraphicFramePr>
          <p:nvPr>
            <p:ph sz="quarter" idx="2"/>
          </p:nvPr>
        </p:nvGraphicFramePr>
        <p:xfrm>
          <a:off x="685800" y="4114800"/>
          <a:ext cx="3929063" cy="2193925"/>
        </p:xfrm>
        <a:graphic>
          <a:graphicData uri="http://schemas.openxmlformats.org/drawingml/2006/compatibility">
            <com:legacyDrawing xmlns:com="http://schemas.openxmlformats.org/drawingml/2006/compatibility" spid="_x0000_s203795"/>
          </a:graphicData>
        </a:graphic>
      </p:graphicFrame>
      <p:sp>
        <p:nvSpPr>
          <p:cNvPr id="203803" name="AutoShap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876925"/>
            <a:ext cx="431800" cy="215900"/>
          </a:xfrm>
          <a:prstGeom prst="actionButtonBackPrevious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3804" name="Picture 28" descr="Bb2_2"/>
          <p:cNvPicPr>
            <a:picLocks noChangeAspect="1" noChangeArrowheads="1"/>
          </p:cNvPicPr>
          <p:nvPr/>
        </p:nvPicPr>
        <p:blipFill>
          <a:blip r:embed="rId4"/>
          <a:srcRect t="7085"/>
          <a:stretch>
            <a:fillRect/>
          </a:stretch>
        </p:blipFill>
        <p:spPr bwMode="auto">
          <a:xfrm>
            <a:off x="5148263" y="4076700"/>
            <a:ext cx="2952750" cy="2160588"/>
          </a:xfrm>
          <a:prstGeom prst="rect">
            <a:avLst/>
          </a:prstGeom>
          <a:noFill/>
        </p:spPr>
      </p:pic>
      <p:sp>
        <p:nvSpPr>
          <p:cNvPr id="20380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5516563"/>
            <a:ext cx="431800" cy="215900"/>
          </a:xfrm>
          <a:prstGeom prst="actionButtonForwardNex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3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3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3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3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3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3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2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92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0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92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3" grpId="0"/>
      <p:bldDgm spid="203787" grpId="0"/>
      <p:bldP spid="203785" grpId="0" build="p"/>
      <p:bldDgm spid="20379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0000"/>
        </a:dk1>
        <a:lt1>
          <a:srgbClr val="FFFFFF"/>
        </a:lt1>
        <a:dk2>
          <a:srgbClr val="FF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384</Words>
  <Application>Microsoft PowerPoint</Application>
  <PresentationFormat>Экран (4:3)</PresentationFormat>
  <Paragraphs>141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Symbol</vt:lpstr>
      <vt:lpstr>Оформление по умолчанию</vt:lpstr>
      <vt:lpstr>Кровь</vt:lpstr>
      <vt:lpstr>Что такое кровь?</vt:lpstr>
      <vt:lpstr>Функции крови</vt:lpstr>
      <vt:lpstr>Состав крови.</vt:lpstr>
      <vt:lpstr>Слайд 5</vt:lpstr>
      <vt:lpstr>Плазма крови - это</vt:lpstr>
      <vt:lpstr>Виды клеток</vt:lpstr>
      <vt:lpstr>Слайд 8</vt:lpstr>
      <vt:lpstr>Гемоглобин</vt:lpstr>
      <vt:lpstr>Строение и виды гемоглобина</vt:lpstr>
      <vt:lpstr>Лейкоциты</vt:lpstr>
      <vt:lpstr>Зернистые лейкоциты.</vt:lpstr>
      <vt:lpstr>Незернистые лейкоциты.</vt:lpstr>
      <vt:lpstr>Фибрин и фибриноген</vt:lpstr>
      <vt:lpstr>Иммунитет</vt:lpstr>
      <vt:lpstr>  Группа крови - индивидуальная иммунологическая характеристика крови, различающаяся у особей одного вида наличием или отсутствием определённых антигенов (агглютиногены) в эритроцитах и антител (агглютинины) в плазме крови.</vt:lpstr>
      <vt:lpstr>    Переливание крови Донор-                        Реципиент- человек, дающий кровь                  человек, получивший для переливания                              кровь для переливания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Nikolay</cp:lastModifiedBy>
  <cp:revision>13</cp:revision>
  <dcterms:created xsi:type="dcterms:W3CDTF">1601-01-01T00:00:00Z</dcterms:created>
  <dcterms:modified xsi:type="dcterms:W3CDTF">2008-12-30T10:41:28Z</dcterms:modified>
</cp:coreProperties>
</file>